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5" r:id="rId4"/>
    <p:sldId id="274" r:id="rId5"/>
    <p:sldId id="275" r:id="rId6"/>
    <p:sldId id="276" r:id="rId7"/>
    <p:sldId id="278" r:id="rId8"/>
    <p:sldId id="277" r:id="rId9"/>
    <p:sldId id="267" r:id="rId10"/>
    <p:sldId id="258" r:id="rId11"/>
    <p:sldId id="264" r:id="rId12"/>
    <p:sldId id="279" r:id="rId13"/>
    <p:sldId id="273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4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CE7E-5A76-4C65-94F1-25FAAA7BA14E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7C36-0EEF-4E22-B89C-04E70DCD0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AAAB3-36F2-4A34-94C3-4F3940300379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343EE-08DB-4E80-8805-AB2B33C136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A1E9-F523-43C2-BE80-3901C1658412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0CDEA-7D78-4433-9F79-86A93C68A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AD42-FE1F-403B-8F7A-11435B0BE648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288C8-3570-4084-B803-0454D88269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4785C-D062-4D6D-AB4B-A910CF461794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1C76B-955F-40C7-A64A-EF2400FD5D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CAE5-8C94-42E9-B983-2E536A7CFDEF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4A67C-823F-41A4-95A8-3DC1487084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A4347-16D4-492F-B10F-B7ACF070C1A2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8410-9C3B-43D8-B830-CA4A05DA5C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DF90D-A656-4ADC-9743-705E8BCB4302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8186-49D6-4CBF-AE7F-0CA062611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CE9B-72FC-4735-BAEA-DBDBFF96CB3B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E01A3-DBCF-4A47-96A1-C0DAC3F389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A9B16-157B-41F3-A98C-FE59293A469E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40E3-A86B-4B2F-B972-7D2752F348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9CB8-9BD7-4D4E-AA83-84B3E2AD25C9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6154F-965A-451D-8515-C1BDED0879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B2A1B2-892A-41EB-857F-CBE11371AAA8}" type="datetimeFigureOut">
              <a:rPr lang="cs-CZ"/>
              <a:pPr>
                <a:defRPr/>
              </a:pPr>
              <a:t>01.09.2020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3BF9BB-D81F-4170-9E4A-3D3AAFB08D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2451100"/>
          </a:xfrm>
        </p:spPr>
        <p:txBody>
          <a:bodyPr/>
          <a:lstStyle/>
          <a:p>
            <a:pPr eaLnBrk="1" hangingPunct="1"/>
            <a:r>
              <a:rPr lang="cs-CZ" sz="5400" dirty="0" smtClean="0">
                <a:solidFill>
                  <a:srgbClr val="C00000"/>
                </a:solidFill>
                <a:latin typeface="Arial Black" pitchFamily="34" charset="0"/>
              </a:rPr>
              <a:t>motivace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 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4213" y="620713"/>
            <a:ext cx="7632700" cy="5545137"/>
          </a:xfrm>
          <a:prstGeom prst="rect">
            <a:avLst/>
          </a:prstGeom>
          <a:noFill/>
          <a:ln w="76200" cmpd="thickThin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71736" y="5072074"/>
            <a:ext cx="4223849" cy="913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/>
              <a:t>PhDr. Ing. Ingrid Hanušová, PhD</a:t>
            </a:r>
          </a:p>
          <a:p>
            <a:pPr algn="ctr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800" dirty="0" smtClean="0"/>
              <a:t> </a:t>
            </a:r>
          </a:p>
          <a:p>
            <a:pPr algn="ctr">
              <a:lnSpc>
                <a:spcPct val="9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/>
              <a:t>Ústav humanitních studií v lékařství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MOTIVACE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1847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500" u="sng" dirty="0" smtClean="0"/>
              <a:t>M</a:t>
            </a:r>
            <a:r>
              <a:rPr lang="en-US" sz="3500" u="sng" dirty="0" err="1" smtClean="0"/>
              <a:t>otivace</a:t>
            </a:r>
            <a:r>
              <a:rPr lang="en-US" sz="3500" u="sng" dirty="0" smtClean="0"/>
              <a:t> je </a:t>
            </a:r>
            <a:r>
              <a:rPr lang="en-US" sz="3500" u="sng" dirty="0" err="1" smtClean="0"/>
              <a:t>proces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vyvolávající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nebo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udržující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určité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chování</a:t>
            </a:r>
            <a:r>
              <a:rPr lang="en-US" sz="3500" u="sng" dirty="0" smtClean="0"/>
              <a:t> a </a:t>
            </a:r>
            <a:r>
              <a:rPr lang="en-US" sz="3500" u="sng" dirty="0" err="1" smtClean="0"/>
              <a:t>uspokojuj</a:t>
            </a:r>
            <a:r>
              <a:rPr lang="cs-CZ" sz="3500" u="sng" dirty="0" err="1" smtClean="0"/>
              <a:t>ící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nějakou</a:t>
            </a:r>
            <a:r>
              <a:rPr lang="en-US" sz="3500" u="sng" dirty="0" smtClean="0"/>
              <a:t> POTŘEBU</a:t>
            </a:r>
            <a:r>
              <a:rPr lang="cs-CZ" sz="3500" u="sng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500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500" dirty="0" err="1" smtClean="0"/>
              <a:t>čím</a:t>
            </a:r>
            <a:r>
              <a:rPr lang="en-US" sz="3500" dirty="0" smtClean="0"/>
              <a:t> </a:t>
            </a:r>
            <a:r>
              <a:rPr lang="en-US" sz="3500" u="sng" dirty="0" err="1" smtClean="0"/>
              <a:t>větší</a:t>
            </a:r>
            <a:r>
              <a:rPr lang="en-US" sz="3500" dirty="0" smtClean="0"/>
              <a:t> </a:t>
            </a:r>
            <a:r>
              <a:rPr lang="cs-CZ" sz="3500" dirty="0" smtClean="0"/>
              <a:t>je </a:t>
            </a:r>
            <a:r>
              <a:rPr lang="en-US" sz="3500" dirty="0" err="1" smtClean="0"/>
              <a:t>potřeba</a:t>
            </a:r>
            <a:r>
              <a:rPr lang="en-US" sz="3500" dirty="0" smtClean="0"/>
              <a:t>, </a:t>
            </a:r>
            <a:r>
              <a:rPr lang="en-US" sz="3500" dirty="0" err="1" smtClean="0"/>
              <a:t>tím</a:t>
            </a:r>
            <a:r>
              <a:rPr lang="en-US" sz="3500" dirty="0" smtClean="0"/>
              <a:t> </a:t>
            </a:r>
            <a:r>
              <a:rPr lang="en-US" sz="3500" u="sng" dirty="0" err="1" smtClean="0"/>
              <a:t>menší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kvalita</a:t>
            </a:r>
            <a:r>
              <a:rPr lang="en-US" sz="3500" u="sng" dirty="0" smtClean="0"/>
              <a:t> </a:t>
            </a:r>
            <a:r>
              <a:rPr lang="en-US" sz="3500" dirty="0" err="1" smtClean="0"/>
              <a:t>objektu</a:t>
            </a:r>
            <a:r>
              <a:rPr lang="en-US" sz="3500" dirty="0" smtClean="0"/>
              <a:t> </a:t>
            </a:r>
            <a:r>
              <a:rPr lang="en-US" sz="3500" dirty="0" err="1" smtClean="0"/>
              <a:t>stačí</a:t>
            </a:r>
            <a:r>
              <a:rPr lang="en-US" sz="3500" dirty="0" smtClean="0"/>
              <a:t> k </a:t>
            </a:r>
            <a:r>
              <a:rPr lang="cs-CZ" sz="3500" dirty="0" smtClean="0"/>
              <a:t>jejímu </a:t>
            </a:r>
            <a:r>
              <a:rPr lang="en-US" sz="3500" dirty="0" err="1" smtClean="0"/>
              <a:t>uspokojení</a:t>
            </a:r>
            <a:endParaRPr lang="cs-CZ" sz="3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500" dirty="0" smtClean="0"/>
              <a:t>kvalita uspokojení </a:t>
            </a:r>
            <a:r>
              <a:rPr lang="cs-CZ" sz="3500" u="sng" dirty="0" smtClean="0"/>
              <a:t>nižších potřeb </a:t>
            </a:r>
            <a:r>
              <a:rPr lang="cs-CZ" sz="3500" dirty="0" smtClean="0"/>
              <a:t>souvisí s uspokojením </a:t>
            </a:r>
            <a:r>
              <a:rPr lang="cs-CZ" sz="3500" u="sng" dirty="0" smtClean="0"/>
              <a:t>vyšších</a:t>
            </a:r>
            <a:r>
              <a:rPr lang="cs-CZ" sz="3500" dirty="0" smtClean="0"/>
              <a:t> potřeb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500" dirty="0" err="1" smtClean="0"/>
              <a:t>neuspokojení</a:t>
            </a:r>
            <a:r>
              <a:rPr lang="en-US" sz="3500" dirty="0" smtClean="0"/>
              <a:t> </a:t>
            </a:r>
            <a:r>
              <a:rPr lang="en-US" sz="3500" dirty="0" err="1" smtClean="0"/>
              <a:t>vede</a:t>
            </a:r>
            <a:r>
              <a:rPr lang="en-US" sz="3500" dirty="0" smtClean="0"/>
              <a:t> k </a:t>
            </a:r>
            <a:r>
              <a:rPr lang="en-US" sz="3500" u="sng" dirty="0" err="1" smtClean="0"/>
              <a:t>frustraci</a:t>
            </a:r>
            <a:r>
              <a:rPr lang="en-US" sz="3500" dirty="0" smtClean="0"/>
              <a:t> – </a:t>
            </a:r>
            <a:r>
              <a:rPr lang="cs-CZ" sz="3500" dirty="0" smtClean="0"/>
              <a:t>ta </a:t>
            </a:r>
            <a:r>
              <a:rPr lang="en-US" sz="3500" dirty="0" err="1" smtClean="0"/>
              <a:t>zhoršuje</a:t>
            </a:r>
            <a:r>
              <a:rPr lang="en-US" sz="3500" dirty="0" smtClean="0"/>
              <a:t> </a:t>
            </a:r>
            <a:r>
              <a:rPr lang="en-US" sz="3500" dirty="0" err="1" smtClean="0"/>
              <a:t>proces</a:t>
            </a:r>
            <a:r>
              <a:rPr lang="en-US" sz="3500" dirty="0" smtClean="0"/>
              <a:t> </a:t>
            </a:r>
            <a:r>
              <a:rPr lang="en-US" sz="3500" dirty="0" err="1" smtClean="0"/>
              <a:t>léčby</a:t>
            </a:r>
            <a:r>
              <a:rPr lang="en-US" sz="3500" dirty="0" smtClean="0"/>
              <a:t> </a:t>
            </a:r>
            <a:r>
              <a:rPr lang="en-US" sz="3500" u="sng" dirty="0" smtClean="0"/>
              <a:t>u </a:t>
            </a:r>
            <a:r>
              <a:rPr lang="en-US" sz="3500" u="sng" dirty="0" err="1" smtClean="0"/>
              <a:t>pacientů</a:t>
            </a:r>
            <a:r>
              <a:rPr lang="en-US" sz="3500" dirty="0" smtClean="0"/>
              <a:t> a </a:t>
            </a:r>
            <a:r>
              <a:rPr lang="en-US" sz="3500" dirty="0" err="1" smtClean="0"/>
              <a:t>výkon</a:t>
            </a:r>
            <a:r>
              <a:rPr lang="en-US" sz="3500" dirty="0" smtClean="0"/>
              <a:t> </a:t>
            </a:r>
            <a:r>
              <a:rPr lang="en-US" sz="3500" dirty="0" err="1" smtClean="0"/>
              <a:t>profese</a:t>
            </a:r>
            <a:r>
              <a:rPr lang="en-US" sz="3500" dirty="0" smtClean="0"/>
              <a:t> </a:t>
            </a:r>
            <a:r>
              <a:rPr lang="en-US" sz="3500" u="sng" dirty="0" smtClean="0"/>
              <a:t>u </a:t>
            </a:r>
            <a:r>
              <a:rPr lang="cs-CZ" sz="3500" u="sng" dirty="0" smtClean="0"/>
              <a:t>zdravotníků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500" dirty="0" smtClean="0"/>
              <a:t>pro </a:t>
            </a:r>
            <a:r>
              <a:rPr lang="en-US" sz="3500" u="sng" dirty="0" err="1" smtClean="0"/>
              <a:t>studenta</a:t>
            </a:r>
            <a:r>
              <a:rPr lang="cs-CZ" sz="3500" dirty="0" smtClean="0"/>
              <a:t> je</a:t>
            </a:r>
            <a:r>
              <a:rPr lang="en-US" sz="3500" dirty="0" smtClean="0"/>
              <a:t> </a:t>
            </a:r>
            <a:r>
              <a:rPr lang="en-US" sz="3500" dirty="0" err="1" smtClean="0"/>
              <a:t>motivace</a:t>
            </a:r>
            <a:r>
              <a:rPr lang="en-US" sz="3500" dirty="0" smtClean="0"/>
              <a:t> motor </a:t>
            </a:r>
            <a:r>
              <a:rPr lang="en-US" sz="3500" dirty="0" err="1" smtClean="0"/>
              <a:t>studia</a:t>
            </a:r>
            <a:endParaRPr lang="cs-CZ" sz="3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500" dirty="0" smtClean="0"/>
              <a:t>m</a:t>
            </a:r>
            <a:r>
              <a:rPr lang="en-US" sz="3500" dirty="0" err="1" smtClean="0"/>
              <a:t>otivace</a:t>
            </a:r>
            <a:r>
              <a:rPr lang="cs-CZ" sz="3500" dirty="0" smtClean="0"/>
              <a:t> je</a:t>
            </a:r>
            <a:r>
              <a:rPr lang="en-US" sz="3500" dirty="0" smtClean="0"/>
              <a:t> </a:t>
            </a:r>
            <a:r>
              <a:rPr lang="en-US" sz="3500" u="sng" dirty="0" err="1" smtClean="0"/>
              <a:t>uvědomovaná</a:t>
            </a:r>
            <a:r>
              <a:rPr lang="en-US" sz="3500" dirty="0" smtClean="0"/>
              <a:t>, </a:t>
            </a:r>
            <a:r>
              <a:rPr lang="en-US" sz="3500" u="sng" dirty="0" err="1" smtClean="0"/>
              <a:t>proklamovaná</a:t>
            </a:r>
            <a:r>
              <a:rPr lang="en-US" sz="3500" dirty="0" smtClean="0"/>
              <a:t> a </a:t>
            </a:r>
            <a:r>
              <a:rPr lang="en-US" sz="3500" u="sng" dirty="0" err="1" smtClean="0"/>
              <a:t>nevědomá</a:t>
            </a:r>
            <a:r>
              <a:rPr lang="en-US" sz="3500" dirty="0" smtClean="0"/>
              <a:t> </a:t>
            </a:r>
            <a:endParaRPr lang="cs-CZ" sz="3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21510" name="TextovéPole 7"/>
          <p:cNvSpPr txBox="1">
            <a:spLocks noChangeArrowheads="1"/>
          </p:cNvSpPr>
          <p:nvPr/>
        </p:nvSpPr>
        <p:spPr bwMode="auto">
          <a:xfrm>
            <a:off x="8804275" y="63960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C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POZITIVA A RIZIKA  MOTIVŮ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3798887"/>
          </a:xfrm>
        </p:spPr>
        <p:txBody>
          <a:bodyPr rtlCol="0">
            <a:normAutofit fontScale="25000" lnSpcReduction="20000"/>
          </a:bodyPr>
          <a:lstStyle/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500" dirty="0" smtClean="0"/>
              <a:t>			</a:t>
            </a:r>
            <a:r>
              <a:rPr lang="cs-CZ" sz="4500" dirty="0" smtClean="0"/>
              <a:t>                </a:t>
            </a:r>
            <a:r>
              <a:rPr lang="en-US" sz="4500" b="1" dirty="0" smtClean="0"/>
              <a:t>+	</a:t>
            </a:r>
            <a:r>
              <a:rPr lang="cs-CZ" sz="4500" b="1" dirty="0" smtClean="0"/>
              <a:t>		      </a:t>
            </a:r>
            <a:r>
              <a:rPr lang="en-US" sz="4500" b="1" dirty="0" smtClean="0"/>
              <a:t>-</a:t>
            </a:r>
            <a:endParaRPr lang="cs-CZ" sz="4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pomoc</a:t>
            </a:r>
            <a:r>
              <a:rPr lang="en-US" sz="8000" dirty="0" smtClean="0"/>
              <a:t> </a:t>
            </a:r>
            <a:r>
              <a:rPr lang="en-US" sz="8000" dirty="0" err="1" smtClean="0"/>
              <a:t>lidem</a:t>
            </a:r>
            <a:r>
              <a:rPr lang="en-US" sz="8000" dirty="0" smtClean="0"/>
              <a:t>	</a:t>
            </a:r>
            <a:r>
              <a:rPr lang="cs-CZ" sz="8000" dirty="0" smtClean="0"/>
              <a:t>	   </a:t>
            </a:r>
            <a:r>
              <a:rPr lang="en-US" sz="8000" dirty="0" err="1" smtClean="0"/>
              <a:t>altruismus</a:t>
            </a:r>
            <a:r>
              <a:rPr lang="en-US" sz="8000" dirty="0" smtClean="0"/>
              <a:t>	</a:t>
            </a:r>
            <a:r>
              <a:rPr lang="cs-CZ" sz="8000" dirty="0" smtClean="0"/>
              <a:t>      </a:t>
            </a:r>
            <a:r>
              <a:rPr lang="en-US" sz="8000" dirty="0" err="1" smtClean="0"/>
              <a:t>sy</a:t>
            </a:r>
            <a:r>
              <a:rPr lang="en-US" sz="8000" dirty="0" smtClean="0"/>
              <a:t>. </a:t>
            </a:r>
            <a:r>
              <a:rPr lang="en-US" sz="8000" dirty="0" err="1" smtClean="0"/>
              <a:t>pomahače</a:t>
            </a:r>
            <a:r>
              <a:rPr lang="en-US" sz="8000" dirty="0" smtClean="0"/>
              <a:t>, </a:t>
            </a:r>
            <a:r>
              <a:rPr lang="en-US" sz="8000" dirty="0" err="1" smtClean="0"/>
              <a:t>kompenzace</a:t>
            </a:r>
            <a:endParaRPr lang="cs-CZ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kontakt</a:t>
            </a:r>
            <a:r>
              <a:rPr lang="en-US" sz="8000" dirty="0" smtClean="0"/>
              <a:t> s </a:t>
            </a:r>
            <a:r>
              <a:rPr lang="en-US" sz="8000" dirty="0" err="1" smtClean="0"/>
              <a:t>lidmi</a:t>
            </a:r>
            <a:r>
              <a:rPr lang="en-US" sz="8000" dirty="0" smtClean="0"/>
              <a:t>	</a:t>
            </a:r>
            <a:r>
              <a:rPr lang="cs-CZ" sz="8000" dirty="0" smtClean="0"/>
              <a:t>   </a:t>
            </a:r>
            <a:r>
              <a:rPr lang="en-US" sz="8000" dirty="0" err="1" smtClean="0"/>
              <a:t>dobrý</a:t>
            </a:r>
            <a:r>
              <a:rPr lang="en-US" sz="8000" dirty="0" smtClean="0"/>
              <a:t> </a:t>
            </a:r>
            <a:r>
              <a:rPr lang="en-US" sz="8000" dirty="0" err="1" smtClean="0"/>
              <a:t>vztah</a:t>
            </a:r>
            <a:r>
              <a:rPr lang="en-US" sz="8000" dirty="0" smtClean="0"/>
              <a:t>	</a:t>
            </a:r>
            <a:r>
              <a:rPr lang="cs-CZ" sz="8000" dirty="0" smtClean="0"/>
              <a:t>      </a:t>
            </a:r>
            <a:r>
              <a:rPr lang="en-US" sz="8000" dirty="0" err="1" smtClean="0"/>
              <a:t>kompenzace</a:t>
            </a:r>
            <a:r>
              <a:rPr lang="en-US" sz="8000" dirty="0" smtClean="0"/>
              <a:t> </a:t>
            </a:r>
            <a:r>
              <a:rPr lang="en-US" sz="8000" dirty="0" err="1" smtClean="0"/>
              <a:t>jiných</a:t>
            </a:r>
            <a:r>
              <a:rPr lang="en-US" sz="8000" dirty="0" smtClean="0"/>
              <a:t> </a:t>
            </a:r>
            <a:r>
              <a:rPr lang="en-US" sz="8000" dirty="0" err="1" smtClean="0"/>
              <a:t>vztahů</a:t>
            </a:r>
            <a:endParaRPr lang="cs-CZ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poznání</a:t>
            </a:r>
            <a:r>
              <a:rPr lang="en-US" sz="8000" dirty="0" smtClean="0"/>
              <a:t> a </a:t>
            </a:r>
            <a:r>
              <a:rPr lang="en-US" sz="8000" dirty="0" err="1" smtClean="0"/>
              <a:t>věda</a:t>
            </a:r>
            <a:r>
              <a:rPr lang="en-US" sz="8000" dirty="0" smtClean="0"/>
              <a:t>	</a:t>
            </a:r>
            <a:r>
              <a:rPr lang="cs-CZ" sz="8000" dirty="0" smtClean="0"/>
              <a:t>   </a:t>
            </a:r>
            <a:r>
              <a:rPr lang="en-US" sz="8000" dirty="0" err="1" smtClean="0"/>
              <a:t>odborná</a:t>
            </a:r>
            <a:r>
              <a:rPr lang="en-US" sz="8000" dirty="0" smtClean="0"/>
              <a:t> </a:t>
            </a:r>
            <a:r>
              <a:rPr lang="en-US" sz="8000" dirty="0" err="1" smtClean="0"/>
              <a:t>zdatnost</a:t>
            </a:r>
            <a:r>
              <a:rPr lang="cs-CZ" sz="8000" dirty="0" smtClean="0"/>
              <a:t>   </a:t>
            </a:r>
            <a:r>
              <a:rPr lang="en-US" sz="8000" dirty="0" err="1" smtClean="0"/>
              <a:t>nevidí</a:t>
            </a:r>
            <a:r>
              <a:rPr lang="en-US" sz="8000" dirty="0" smtClean="0"/>
              <a:t> </a:t>
            </a:r>
            <a:r>
              <a:rPr lang="en-US" sz="8000" dirty="0" err="1" smtClean="0"/>
              <a:t>člověka</a:t>
            </a:r>
            <a:endParaRPr lang="cs-CZ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užitečná</a:t>
            </a:r>
            <a:r>
              <a:rPr lang="en-US" sz="8000" dirty="0" smtClean="0"/>
              <a:t> </a:t>
            </a:r>
            <a:r>
              <a:rPr lang="en-US" sz="8000" dirty="0" err="1" smtClean="0"/>
              <a:t>práce</a:t>
            </a:r>
            <a:r>
              <a:rPr lang="en-US" sz="8000" dirty="0" smtClean="0"/>
              <a:t>	</a:t>
            </a:r>
            <a:r>
              <a:rPr lang="cs-CZ" sz="8000" dirty="0" smtClean="0"/>
              <a:t>   </a:t>
            </a:r>
            <a:r>
              <a:rPr lang="en-US" sz="8000" dirty="0" err="1" smtClean="0"/>
              <a:t>smysluplnost</a:t>
            </a:r>
            <a:r>
              <a:rPr lang="en-US" sz="8000" dirty="0" smtClean="0"/>
              <a:t>	</a:t>
            </a:r>
            <a:r>
              <a:rPr lang="cs-CZ" sz="8000" dirty="0" smtClean="0"/>
              <a:t>      </a:t>
            </a:r>
            <a:r>
              <a:rPr lang="en-US" sz="8000" dirty="0" err="1" smtClean="0"/>
              <a:t>občasná</a:t>
            </a:r>
            <a:r>
              <a:rPr lang="en-US" sz="8000" dirty="0" smtClean="0"/>
              <a:t> </a:t>
            </a:r>
            <a:r>
              <a:rPr lang="en-US" sz="8000" dirty="0" err="1" smtClean="0"/>
              <a:t>selhání</a:t>
            </a:r>
            <a:endParaRPr lang="cs-CZ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strach</a:t>
            </a:r>
            <a:r>
              <a:rPr lang="en-US" sz="8000" dirty="0" smtClean="0"/>
              <a:t> z </a:t>
            </a:r>
            <a:r>
              <a:rPr lang="en-US" sz="8000" dirty="0" err="1" smtClean="0"/>
              <a:t>nemoci</a:t>
            </a:r>
            <a:r>
              <a:rPr lang="en-US" sz="8000" dirty="0" smtClean="0"/>
              <a:t> a </a:t>
            </a:r>
            <a:r>
              <a:rPr lang="en-US" sz="8000" dirty="0" err="1" smtClean="0"/>
              <a:t>smrti</a:t>
            </a:r>
            <a:r>
              <a:rPr lang="en-US" sz="8000" dirty="0" smtClean="0"/>
              <a:t>	</a:t>
            </a:r>
            <a:r>
              <a:rPr lang="cs-CZ" sz="8000" dirty="0" smtClean="0"/>
              <a:t>   </a:t>
            </a:r>
            <a:r>
              <a:rPr lang="en-US" sz="8000" dirty="0" err="1" smtClean="0"/>
              <a:t>porozumění</a:t>
            </a:r>
            <a:r>
              <a:rPr lang="en-US" sz="8000" dirty="0" smtClean="0"/>
              <a:t>	</a:t>
            </a:r>
            <a:r>
              <a:rPr lang="cs-CZ" sz="8000" dirty="0" smtClean="0"/>
              <a:t>      </a:t>
            </a:r>
            <a:r>
              <a:rPr lang="en-US" sz="8000" dirty="0" err="1" smtClean="0"/>
              <a:t>vyhýbání</a:t>
            </a:r>
            <a:r>
              <a:rPr lang="en-US" sz="8000" dirty="0" smtClean="0"/>
              <a:t> se</a:t>
            </a:r>
            <a:endParaRPr lang="cs-CZ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ctižádost</a:t>
            </a:r>
            <a:r>
              <a:rPr lang="en-US" sz="8000" dirty="0" smtClean="0"/>
              <a:t> - </a:t>
            </a:r>
            <a:r>
              <a:rPr lang="en-US" sz="8000" dirty="0" err="1" smtClean="0"/>
              <a:t>těžká</a:t>
            </a:r>
            <a:r>
              <a:rPr lang="en-US" sz="8000" dirty="0" smtClean="0"/>
              <a:t> </a:t>
            </a:r>
            <a:r>
              <a:rPr lang="en-US" sz="8000" dirty="0" err="1" smtClean="0"/>
              <a:t>škola</a:t>
            </a:r>
            <a:r>
              <a:rPr lang="en-US" sz="8000" dirty="0" smtClean="0"/>
              <a:t>	</a:t>
            </a:r>
            <a:r>
              <a:rPr lang="cs-CZ" sz="8000" dirty="0" smtClean="0"/>
              <a:t>   </a:t>
            </a:r>
            <a:r>
              <a:rPr lang="en-US" sz="8000" dirty="0" err="1" smtClean="0"/>
              <a:t>odolnost</a:t>
            </a:r>
            <a:r>
              <a:rPr lang="en-US" sz="8000" dirty="0" smtClean="0"/>
              <a:t> k </a:t>
            </a:r>
            <a:r>
              <a:rPr lang="en-US" sz="8000" dirty="0" err="1" smtClean="0"/>
              <a:t>únavě</a:t>
            </a:r>
            <a:r>
              <a:rPr lang="cs-CZ" sz="8000" dirty="0" smtClean="0"/>
              <a:t>    </a:t>
            </a:r>
            <a:r>
              <a:rPr lang="en-US" sz="8000" dirty="0" err="1" smtClean="0"/>
              <a:t>velké</a:t>
            </a:r>
            <a:r>
              <a:rPr lang="en-US" sz="8000" dirty="0" smtClean="0"/>
              <a:t> </a:t>
            </a:r>
            <a:r>
              <a:rPr lang="en-US" sz="8000" dirty="0" err="1" smtClean="0"/>
              <a:t>očekávání</a:t>
            </a:r>
            <a:r>
              <a:rPr lang="en-US" sz="8000" dirty="0" smtClean="0"/>
              <a:t> </a:t>
            </a:r>
            <a:r>
              <a:rPr lang="en-US" sz="8000" dirty="0" err="1" smtClean="0"/>
              <a:t>na</a:t>
            </a:r>
            <a:r>
              <a:rPr lang="en-US" sz="8000" dirty="0" smtClean="0"/>
              <a:t> </a:t>
            </a:r>
            <a:r>
              <a:rPr lang="en-US" sz="8000" dirty="0" err="1" smtClean="0"/>
              <a:t>sebe</a:t>
            </a:r>
            <a:endParaRPr lang="cs-CZ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dirty="0" smtClean="0"/>
              <a:t>práce </a:t>
            </a:r>
            <a:r>
              <a:rPr lang="en-US" sz="8000" dirty="0" smtClean="0"/>
              <a:t>v </a:t>
            </a:r>
            <a:r>
              <a:rPr lang="en-US" sz="8000" dirty="0" err="1" smtClean="0"/>
              <a:t>cizině</a:t>
            </a:r>
            <a:r>
              <a:rPr lang="en-US" sz="8000" dirty="0" smtClean="0"/>
              <a:t>	</a:t>
            </a:r>
            <a:r>
              <a:rPr lang="cs-CZ" sz="8000" dirty="0" smtClean="0"/>
              <a:t>	   </a:t>
            </a:r>
            <a:r>
              <a:rPr lang="en-US" sz="8000" dirty="0" err="1" smtClean="0"/>
              <a:t>jazyky</a:t>
            </a:r>
            <a:r>
              <a:rPr lang="en-US" sz="8000" dirty="0" smtClean="0"/>
              <a:t>	</a:t>
            </a:r>
            <a:r>
              <a:rPr lang="cs-CZ" sz="8000" dirty="0" smtClean="0"/>
              <a:t>	      </a:t>
            </a:r>
            <a:r>
              <a:rPr lang="en-US" sz="8000" dirty="0" err="1" smtClean="0"/>
              <a:t>nemusí</a:t>
            </a:r>
            <a:r>
              <a:rPr lang="en-US" sz="8000" dirty="0" smtClean="0"/>
              <a:t> se </a:t>
            </a:r>
            <a:r>
              <a:rPr lang="en-US" sz="8000" dirty="0" err="1" smtClean="0"/>
              <a:t>dostat</a:t>
            </a:r>
            <a:endParaRPr lang="cs-CZ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přání</a:t>
            </a:r>
            <a:r>
              <a:rPr lang="en-US" sz="8000" dirty="0" smtClean="0"/>
              <a:t> </a:t>
            </a:r>
            <a:r>
              <a:rPr lang="en-US" sz="8000" dirty="0" err="1" smtClean="0"/>
              <a:t>rodičů</a:t>
            </a:r>
            <a:r>
              <a:rPr lang="en-US" sz="8000" dirty="0" smtClean="0"/>
              <a:t>		</a:t>
            </a:r>
            <a:r>
              <a:rPr lang="cs-CZ" sz="8000" dirty="0" smtClean="0"/>
              <a:t>   </a:t>
            </a:r>
            <a:r>
              <a:rPr lang="en-US" sz="8000" dirty="0" err="1" smtClean="0"/>
              <a:t>tradice</a:t>
            </a:r>
            <a:r>
              <a:rPr lang="en-US" sz="8000" dirty="0" smtClean="0"/>
              <a:t>	</a:t>
            </a:r>
            <a:r>
              <a:rPr lang="cs-CZ" sz="8000" dirty="0" smtClean="0"/>
              <a:t>	      </a:t>
            </a:r>
            <a:r>
              <a:rPr lang="en-US" sz="8000" dirty="0" err="1" smtClean="0"/>
              <a:t>vlastní</a:t>
            </a:r>
            <a:r>
              <a:rPr lang="en-US" sz="8000" dirty="0" smtClean="0"/>
              <a:t> </a:t>
            </a:r>
            <a:r>
              <a:rPr lang="en-US" sz="8000" dirty="0" err="1" smtClean="0"/>
              <a:t>potřeby</a:t>
            </a:r>
            <a:r>
              <a:rPr lang="cs-CZ" sz="8000" dirty="0" smtClean="0"/>
              <a:t> jsou </a:t>
            </a:r>
            <a:r>
              <a:rPr lang="en-US" sz="8000" dirty="0" err="1" smtClean="0"/>
              <a:t>jiné</a:t>
            </a:r>
            <a:r>
              <a:rPr lang="en-US" sz="8000" dirty="0" smtClean="0"/>
              <a:t> </a:t>
            </a:r>
            <a:endParaRPr lang="cs-CZ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8000" dirty="0" err="1" smtClean="0"/>
              <a:t>vina</a:t>
            </a:r>
            <a:r>
              <a:rPr lang="en-US" sz="8000" dirty="0" smtClean="0"/>
              <a:t> </a:t>
            </a:r>
            <a:r>
              <a:rPr lang="en-US" sz="8000" dirty="0" err="1" smtClean="0"/>
              <a:t>za</a:t>
            </a:r>
            <a:r>
              <a:rPr lang="en-US" sz="8000" dirty="0" smtClean="0"/>
              <a:t> </a:t>
            </a:r>
            <a:r>
              <a:rPr lang="en-US" sz="8000" dirty="0" err="1" smtClean="0"/>
              <a:t>ublížení</a:t>
            </a:r>
            <a:r>
              <a:rPr lang="en-US" sz="8000" dirty="0" smtClean="0"/>
              <a:t> </a:t>
            </a:r>
            <a:r>
              <a:rPr lang="en-US" sz="8000" dirty="0" err="1" smtClean="0"/>
              <a:t>někomu</a:t>
            </a:r>
            <a:r>
              <a:rPr lang="cs-CZ" sz="8000" dirty="0" smtClean="0"/>
              <a:t>  </a:t>
            </a:r>
            <a:r>
              <a:rPr lang="en-US" sz="8000" dirty="0" smtClean="0"/>
              <a:t>motor k </a:t>
            </a:r>
            <a:r>
              <a:rPr lang="en-US" sz="8000" dirty="0" err="1" smtClean="0"/>
              <a:t>pomáhání</a:t>
            </a:r>
            <a:r>
              <a:rPr lang="cs-CZ" sz="8000" dirty="0" smtClean="0"/>
              <a:t>  </a:t>
            </a:r>
            <a:r>
              <a:rPr lang="en-US" sz="8000" dirty="0" err="1" smtClean="0"/>
              <a:t>kompenzace</a:t>
            </a:r>
            <a:r>
              <a:rPr lang="en-US" sz="8000" dirty="0" smtClean="0"/>
              <a:t> </a:t>
            </a:r>
            <a:r>
              <a:rPr lang="en-US" sz="8000" dirty="0" err="1" smtClean="0"/>
              <a:t>viny</a:t>
            </a:r>
            <a:r>
              <a:rPr lang="en-US" sz="8000" dirty="0" smtClean="0"/>
              <a:t> </a:t>
            </a:r>
            <a:r>
              <a:rPr lang="en-US" sz="8000" dirty="0" err="1" smtClean="0"/>
              <a:t>nereálným</a:t>
            </a:r>
            <a:r>
              <a:rPr lang="cs-CZ" sz="8000" dirty="0" smtClean="0"/>
              <a:t>					      </a:t>
            </a:r>
            <a:r>
              <a:rPr lang="en-US" sz="8000" dirty="0" err="1" smtClean="0"/>
              <a:t>odčiněním</a:t>
            </a:r>
            <a:r>
              <a:rPr lang="en-US" sz="8000" dirty="0" smtClean="0"/>
              <a:t>  </a:t>
            </a:r>
            <a:endParaRPr lang="cs-CZ" sz="8000" dirty="0" smtClean="0"/>
          </a:p>
        </p:txBody>
      </p:sp>
      <p:sp>
        <p:nvSpPr>
          <p:cNvPr id="4" name="Elipsa 3"/>
          <p:cNvSpPr/>
          <p:nvPr/>
        </p:nvSpPr>
        <p:spPr>
          <a:xfrm>
            <a:off x="3779838" y="1916113"/>
            <a:ext cx="215900" cy="2174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6156325" y="1916113"/>
            <a:ext cx="215900" cy="2174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4583" name="TextovéPole 8"/>
          <p:cNvSpPr txBox="1">
            <a:spLocks noChangeArrowheads="1"/>
          </p:cNvSpPr>
          <p:nvPr/>
        </p:nvSpPr>
        <p:spPr bwMode="auto">
          <a:xfrm>
            <a:off x="8804275" y="63960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C00000"/>
                </a:solidFill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85818"/>
          </a:xfrm>
        </p:spPr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35758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Prosím vyplňte a zašlete dotazník, přiložený jako soubor Dotazník.doc.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Výsledky z minulých let viz odkaz „Výzkum“ na našem webu – „Výzkum motivace mediků ke studiu a profesi“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4104456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1900" dirty="0" smtClean="0">
                <a:latin typeface="Arial" charset="0"/>
              </a:rPr>
              <a:t>1.</a:t>
            </a:r>
            <a:r>
              <a:rPr lang="cs-CZ" sz="2100" b="1" dirty="0" smtClean="0">
                <a:latin typeface="Arial" charset="0"/>
              </a:rPr>
              <a:t> Které potřeby nepatří mezi fyziologické?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a) struktury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b) potrava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c) altruismus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d) kyslík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900" dirty="0" smtClean="0">
                <a:latin typeface="Arial" charset="0"/>
              </a:rPr>
              <a:t>2. </a:t>
            </a:r>
            <a:r>
              <a:rPr lang="cs-CZ" sz="2100" b="1" dirty="0" smtClean="0">
                <a:latin typeface="Arial" charset="0"/>
              </a:rPr>
              <a:t>Které potřeby nepatří mezi potřeby jistoty a bezpečí?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a) řád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b) informace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c) stimulace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d) porozumění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900" dirty="0" smtClean="0">
                <a:latin typeface="Arial" charset="0"/>
              </a:rPr>
              <a:t>3. </a:t>
            </a:r>
            <a:r>
              <a:rPr lang="cs-CZ" sz="2100" b="1" dirty="0" smtClean="0">
                <a:latin typeface="Arial" charset="0"/>
              </a:rPr>
              <a:t>Které potřeby patří mezi sociální?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a) bezpečí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b) komunikace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c) víra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d) soukromí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900" dirty="0" smtClean="0">
                <a:latin typeface="Arial" charset="0"/>
              </a:rPr>
              <a:t>4. </a:t>
            </a:r>
            <a:r>
              <a:rPr lang="cs-CZ" sz="2100" b="1" dirty="0" smtClean="0">
                <a:latin typeface="Arial" charset="0"/>
              </a:rPr>
              <a:t>Které potřeby nepatří mezi  potřeby uznání?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a) aktivita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b) pochvala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c) prosazení se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cs-CZ" sz="2100" dirty="0" smtClean="0">
                <a:latin typeface="Arial" charset="0"/>
              </a:rPr>
              <a:t>d) respekt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44008" y="1340768"/>
            <a:ext cx="4104456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cs-CZ" sz="1500" dirty="0" smtClean="0"/>
              <a:t>5. </a:t>
            </a:r>
            <a:r>
              <a:rPr lang="cs-CZ" sz="1500" b="1" dirty="0" smtClean="0"/>
              <a:t>Které potřeby patří mezi seberealizační?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a) víra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b) povolání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c) umění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d) tvořivost</a:t>
            </a:r>
          </a:p>
          <a:p>
            <a:endParaRPr lang="cs-CZ" sz="1300" dirty="0" smtClean="0"/>
          </a:p>
          <a:p>
            <a:r>
              <a:rPr lang="cs-CZ" sz="1500" dirty="0" smtClean="0"/>
              <a:t>6. </a:t>
            </a:r>
            <a:r>
              <a:rPr lang="cs-CZ" sz="1500" b="1" dirty="0" smtClean="0"/>
              <a:t>Jak je saturována potřeba sociálního kontaktu u hospitalizovaných?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a) chybí kontakt s kolegy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b) zúženo na zdravotníky, pacienty a rodinu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c) pacient je sociálně izolován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d) komunikace s personálem</a:t>
            </a:r>
          </a:p>
          <a:p>
            <a:endParaRPr lang="cs-CZ" sz="1200" dirty="0" smtClean="0"/>
          </a:p>
          <a:p>
            <a:r>
              <a:rPr lang="cs-CZ" sz="1500" dirty="0" smtClean="0"/>
              <a:t>7. </a:t>
            </a:r>
            <a:r>
              <a:rPr lang="cs-CZ" sz="1500" b="1" dirty="0" smtClean="0"/>
              <a:t>Jaké je riziko u motivu altruismu?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a) očekávání vděku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b) vyhýbání se pacientům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c) kompenzace vztahů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cs-CZ" sz="1500" dirty="0" smtClean="0"/>
              <a:t>d) syndrom pomahače</a:t>
            </a:r>
          </a:p>
          <a:p>
            <a:r>
              <a:rPr lang="cs-CZ" sz="1200" dirty="0" smtClean="0"/>
              <a:t> </a:t>
            </a:r>
          </a:p>
          <a:p>
            <a:endParaRPr lang="cs-CZ" sz="1200" dirty="0" smtClean="0"/>
          </a:p>
          <a:p>
            <a:r>
              <a:rPr lang="cs-CZ" sz="1200" dirty="0" smtClean="0"/>
              <a:t>(1ac, 2c, 3bd, 4a, 5abcd, 6abd, 7d)</a:t>
            </a:r>
          </a:p>
          <a:p>
            <a:pPr marL="342900" indent="-342900">
              <a:lnSpc>
                <a:spcPct val="110000"/>
              </a:lnSpc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1800225"/>
          </a:xfrm>
        </p:spPr>
        <p:txBody>
          <a:bodyPr/>
          <a:lstStyle/>
          <a:p>
            <a:pPr marL="0" algn="ctr" eaLnBrk="1" hangingPunct="1">
              <a:lnSpc>
                <a:spcPct val="80000"/>
              </a:lnSpc>
              <a:buFont typeface="Arial" charset="0"/>
              <a:buNone/>
            </a:pPr>
            <a:endParaRPr lang="cs-CZ" sz="1800" dirty="0" smtClean="0"/>
          </a:p>
          <a:p>
            <a:pPr marL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    PACIENT</a:t>
            </a:r>
            <a:r>
              <a:rPr lang="cs-CZ" sz="2200" dirty="0" smtClean="0"/>
              <a:t>                                           </a:t>
            </a:r>
            <a:r>
              <a:rPr lang="cs-CZ" sz="2200" b="1" dirty="0" smtClean="0"/>
              <a:t>SESTRA</a:t>
            </a:r>
          </a:p>
          <a:p>
            <a:pPr marL="0" algn="ctr" eaLnBrk="1" hangingPunct="1">
              <a:lnSpc>
                <a:spcPct val="80000"/>
              </a:lnSpc>
              <a:buFont typeface="Arial" charset="0"/>
              <a:buNone/>
            </a:pPr>
            <a:endParaRPr lang="cs-CZ" sz="900" dirty="0" smtClean="0"/>
          </a:p>
          <a:p>
            <a:pPr marL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dirty="0" smtClean="0"/>
              <a:t>                                                            </a:t>
            </a:r>
            <a:r>
              <a:rPr lang="cs-CZ" sz="2200" dirty="0" smtClean="0">
                <a:latin typeface="Arial" charset="0"/>
              </a:rPr>
              <a:t>  </a:t>
            </a:r>
            <a:r>
              <a:rPr lang="en-US" sz="2200" dirty="0" err="1" smtClean="0"/>
              <a:t>vědomosti</a:t>
            </a:r>
            <a:r>
              <a:rPr lang="en-US" sz="2200" dirty="0" smtClean="0"/>
              <a:t> </a:t>
            </a:r>
            <a:endParaRPr lang="cs-CZ" sz="2200" dirty="0" smtClean="0"/>
          </a:p>
          <a:p>
            <a:pPr marL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dirty="0" smtClean="0">
                <a:latin typeface="Arial" charset="0"/>
              </a:rPr>
              <a:t> </a:t>
            </a:r>
            <a:r>
              <a:rPr lang="en-US" sz="2200" dirty="0" err="1" smtClean="0"/>
              <a:t>nemoc</a:t>
            </a:r>
            <a:r>
              <a:rPr lang="en-US" sz="2200" dirty="0" smtClean="0"/>
              <a:t>, </a:t>
            </a:r>
            <a:r>
              <a:rPr lang="en-US" sz="2200" dirty="0" err="1" smtClean="0"/>
              <a:t>bolesti</a:t>
            </a:r>
            <a:r>
              <a:rPr lang="en-US" sz="2200" dirty="0" smtClean="0"/>
              <a:t> </a:t>
            </a:r>
            <a:r>
              <a:rPr lang="cs-CZ" sz="2200" dirty="0" smtClean="0"/>
              <a:t>                             </a:t>
            </a:r>
            <a:r>
              <a:rPr lang="cs-CZ" sz="2200" dirty="0" smtClean="0">
                <a:latin typeface="Arial" charset="0"/>
              </a:rPr>
              <a:t>   </a:t>
            </a:r>
            <a:r>
              <a:rPr lang="en-US" sz="2200" dirty="0" err="1" smtClean="0"/>
              <a:t>dovednosti</a:t>
            </a:r>
            <a:endParaRPr lang="cs-CZ" sz="2200" dirty="0" smtClean="0"/>
          </a:p>
          <a:p>
            <a:pPr marL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 dirty="0" smtClean="0"/>
              <a:t>                                                              z</a:t>
            </a:r>
            <a:r>
              <a:rPr lang="en-US" sz="2200" dirty="0" err="1" smtClean="0"/>
              <a:t>odpovědnost</a:t>
            </a:r>
            <a:endParaRPr lang="cs-CZ" sz="22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5651500" y="1484313"/>
            <a:ext cx="1728788" cy="1657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979613" y="1557338"/>
            <a:ext cx="1871662" cy="1295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28625" y="3357563"/>
            <a:ext cx="4071938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>
                <a:latin typeface="Calibri" pitchFamily="34" charset="0"/>
              </a:rPr>
              <a:t>motivace k léčení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>
                <a:latin typeface="Calibri" pitchFamily="34" charset="0"/>
              </a:rPr>
              <a:t>sympatie, antipatie  	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>
                <a:latin typeface="Calibri" pitchFamily="34" charset="0"/>
              </a:rPr>
              <a:t>nálada – vliv dle vážnosti nemoci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>
                <a:latin typeface="Calibri" pitchFamily="34" charset="0"/>
              </a:rPr>
              <a:t>starosti, osobní problémy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>
                <a:latin typeface="Calibri" pitchFamily="34" charset="0"/>
              </a:rPr>
              <a:t>osobnost: intelekt, věk, pohlaví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>
                <a:latin typeface="Calibri" pitchFamily="34" charset="0"/>
              </a:rPr>
              <a:t>zkušenosti - se zdravotnictvím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200">
                <a:latin typeface="Calibri" pitchFamily="34" charset="0"/>
              </a:rPr>
              <a:t> </a:t>
            </a:r>
            <a:r>
              <a:rPr lang="en-US" sz="2200">
                <a:latin typeface="Calibri" pitchFamily="34" charset="0"/>
              </a:rPr>
              <a:t>	</a:t>
            </a:r>
            <a:r>
              <a:rPr lang="cs-CZ" sz="2200">
                <a:latin typeface="Calibri" pitchFamily="34" charset="0"/>
              </a:rPr>
              <a:t>      </a:t>
            </a:r>
            <a:r>
              <a:rPr lang="en-US" sz="2200">
                <a:latin typeface="Calibri" pitchFamily="34" charset="0"/>
              </a:rPr>
              <a:t>- s nemocí v rodině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>
                <a:latin typeface="Calibri" pitchFamily="34" charset="0"/>
              </a:rPr>
              <a:t>pocity: strach, ne/důvěra,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200">
                <a:latin typeface="Calibri" pitchFamily="34" charset="0"/>
              </a:rPr>
              <a:t>        </a:t>
            </a:r>
            <a:r>
              <a:rPr lang="en-US" sz="2200">
                <a:latin typeface="Calibri" pitchFamily="34" charset="0"/>
              </a:rPr>
              <a:t> nejistota,</a:t>
            </a:r>
            <a:r>
              <a:rPr lang="cs-CZ" sz="2200">
                <a:latin typeface="Calibri" pitchFamily="34" charset="0"/>
              </a:rPr>
              <a:t> </a:t>
            </a:r>
            <a:r>
              <a:rPr lang="en-US" sz="2200">
                <a:latin typeface="Calibri" pitchFamily="34" charset="0"/>
              </a:rPr>
              <a:t>bezmoc, hněv...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>
                <a:latin typeface="Calibri" pitchFamily="34" charset="0"/>
              </a:rPr>
              <a:t>myšlenky: očekávání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200">
                <a:latin typeface="Calibri" pitchFamily="34" charset="0"/>
              </a:rPr>
              <a:t>tělesný stav - </a:t>
            </a:r>
            <a:r>
              <a:rPr lang="en-US" sz="2200">
                <a:latin typeface="Calibri" pitchFamily="34" charset="0"/>
              </a:rPr>
              <a:t>druh potíží </a:t>
            </a:r>
            <a:endParaRPr lang="cs-CZ" sz="220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cs-CZ" sz="1500">
              <a:latin typeface="Calibri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4714875" y="3357563"/>
            <a:ext cx="40719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err="1">
                <a:latin typeface="Calibri" pitchFamily="34" charset="0"/>
              </a:rPr>
              <a:t>motivace</a:t>
            </a:r>
            <a:r>
              <a:rPr lang="en-US" sz="2200" dirty="0">
                <a:latin typeface="Calibri" pitchFamily="34" charset="0"/>
              </a:rPr>
              <a:t> k </a:t>
            </a:r>
            <a:r>
              <a:rPr lang="en-US" sz="2200" dirty="0" err="1">
                <a:latin typeface="Calibri" pitchFamily="34" charset="0"/>
              </a:rPr>
              <a:t>povolání</a:t>
            </a: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 dirty="0" err="1">
                <a:latin typeface="Calibri" pitchFamily="34" charset="0"/>
              </a:rPr>
              <a:t>sympatie</a:t>
            </a:r>
            <a:r>
              <a:rPr lang="en-US" sz="2200" dirty="0">
                <a:latin typeface="Calibri" pitchFamily="34" charset="0"/>
              </a:rPr>
              <a:t>, </a:t>
            </a:r>
            <a:r>
              <a:rPr lang="en-US" sz="2200" dirty="0" err="1">
                <a:latin typeface="Calibri" pitchFamily="34" charset="0"/>
              </a:rPr>
              <a:t>antipatie</a:t>
            </a: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 dirty="0" err="1">
                <a:latin typeface="Calibri" pitchFamily="34" charset="0"/>
              </a:rPr>
              <a:t>nálada</a:t>
            </a: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 dirty="0" err="1">
                <a:latin typeface="Calibri" pitchFamily="34" charset="0"/>
              </a:rPr>
              <a:t>starosti</a:t>
            </a:r>
            <a:r>
              <a:rPr lang="en-US" sz="2200" dirty="0">
                <a:latin typeface="Calibri" pitchFamily="34" charset="0"/>
              </a:rPr>
              <a:t>, </a:t>
            </a:r>
            <a:r>
              <a:rPr lang="en-US" sz="2200" dirty="0" err="1">
                <a:latin typeface="Calibri" pitchFamily="34" charset="0"/>
              </a:rPr>
              <a:t>osobní</a:t>
            </a:r>
            <a:r>
              <a:rPr lang="en-US" sz="2200" dirty="0">
                <a:latin typeface="Calibri" pitchFamily="34" charset="0"/>
              </a:rPr>
              <a:t> </a:t>
            </a:r>
            <a:r>
              <a:rPr lang="en-US" sz="2200" dirty="0" err="1">
                <a:latin typeface="Calibri" pitchFamily="34" charset="0"/>
              </a:rPr>
              <a:t>problémy</a:t>
            </a: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 dirty="0" err="1">
                <a:latin typeface="Calibri" pitchFamily="34" charset="0"/>
              </a:rPr>
              <a:t>osobnost</a:t>
            </a:r>
            <a:r>
              <a:rPr lang="en-US" sz="2200" dirty="0">
                <a:latin typeface="Calibri" pitchFamily="34" charset="0"/>
              </a:rPr>
              <a:t>: </a:t>
            </a:r>
            <a:r>
              <a:rPr lang="en-US" sz="2200" dirty="0" err="1">
                <a:latin typeface="Calibri" pitchFamily="34" charset="0"/>
              </a:rPr>
              <a:t>intelekt</a:t>
            </a:r>
            <a:r>
              <a:rPr lang="en-US" sz="2200" dirty="0">
                <a:latin typeface="Calibri" pitchFamily="34" charset="0"/>
              </a:rPr>
              <a:t>, </a:t>
            </a:r>
            <a:r>
              <a:rPr lang="en-US" sz="2200" dirty="0" err="1">
                <a:latin typeface="Calibri" pitchFamily="34" charset="0"/>
              </a:rPr>
              <a:t>věk</a:t>
            </a: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 dirty="0" err="1">
                <a:latin typeface="Calibri" pitchFamily="34" charset="0"/>
              </a:rPr>
              <a:t>zkušenosti</a:t>
            </a:r>
            <a:r>
              <a:rPr lang="en-US" sz="2200" dirty="0">
                <a:latin typeface="Calibri" pitchFamily="34" charset="0"/>
              </a:rPr>
              <a:t> – </a:t>
            </a:r>
            <a:r>
              <a:rPr lang="en-US" sz="2200" dirty="0" err="1">
                <a:latin typeface="Calibri" pitchFamily="34" charset="0"/>
              </a:rPr>
              <a:t>rigidita</a:t>
            </a:r>
            <a:r>
              <a:rPr lang="en-US" sz="2200" dirty="0">
                <a:latin typeface="Calibri" pitchFamily="34" charset="0"/>
              </a:rPr>
              <a:t>, </a:t>
            </a:r>
            <a:r>
              <a:rPr lang="cs-CZ" sz="2200" dirty="0">
                <a:latin typeface="Calibri" pitchFamily="34" charset="0"/>
              </a:rPr>
              <a:t>š</a:t>
            </a:r>
            <a:r>
              <a:rPr lang="en-US" sz="2200" dirty="0" err="1">
                <a:latin typeface="Calibri" pitchFamily="34" charset="0"/>
              </a:rPr>
              <a:t>katulkování</a:t>
            </a:r>
            <a:r>
              <a:rPr lang="en-US" sz="2200" dirty="0">
                <a:latin typeface="Calibri" pitchFamily="34" charset="0"/>
              </a:rPr>
              <a:t> </a:t>
            </a: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 dirty="0" err="1">
                <a:latin typeface="Calibri" pitchFamily="34" charset="0"/>
              </a:rPr>
              <a:t>pocity</a:t>
            </a:r>
            <a:r>
              <a:rPr lang="en-US" sz="2200" dirty="0">
                <a:latin typeface="Calibri" pitchFamily="34" charset="0"/>
              </a:rPr>
              <a:t>: ne/</a:t>
            </a:r>
            <a:r>
              <a:rPr lang="en-US" sz="2200" dirty="0" err="1">
                <a:latin typeface="Calibri" pitchFamily="34" charset="0"/>
              </a:rPr>
              <a:t>důvěra</a:t>
            </a:r>
            <a:r>
              <a:rPr lang="en-US" sz="2200" dirty="0">
                <a:latin typeface="Calibri" pitchFamily="34" charset="0"/>
              </a:rPr>
              <a:t>, </a:t>
            </a:r>
            <a:r>
              <a:rPr lang="en-US" sz="2200" dirty="0" err="1">
                <a:latin typeface="Calibri" pitchFamily="34" charset="0"/>
              </a:rPr>
              <a:t>nejistota</a:t>
            </a:r>
            <a:r>
              <a:rPr lang="en-US" sz="2200" dirty="0">
                <a:latin typeface="Calibri" pitchFamily="34" charset="0"/>
              </a:rPr>
              <a:t>,</a:t>
            </a: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200" dirty="0">
                <a:latin typeface="Calibri" pitchFamily="34" charset="0"/>
              </a:rPr>
              <a:t>          </a:t>
            </a:r>
            <a:r>
              <a:rPr lang="en-US" sz="2200" dirty="0">
                <a:latin typeface="Calibri" pitchFamily="34" charset="0"/>
              </a:rPr>
              <a:t> </a:t>
            </a:r>
            <a:r>
              <a:rPr lang="en-US" sz="2200" dirty="0" err="1">
                <a:latin typeface="Calibri" pitchFamily="34" charset="0"/>
              </a:rPr>
              <a:t>bezmoc</a:t>
            </a:r>
            <a:r>
              <a:rPr lang="en-US" sz="2200" dirty="0">
                <a:latin typeface="Calibri" pitchFamily="34" charset="0"/>
              </a:rPr>
              <a:t>, </a:t>
            </a:r>
            <a:r>
              <a:rPr lang="en-US" sz="2200" dirty="0" err="1">
                <a:latin typeface="Calibri" pitchFamily="34" charset="0"/>
              </a:rPr>
              <a:t>hněv</a:t>
            </a:r>
            <a:r>
              <a:rPr lang="en-US" sz="2200" dirty="0">
                <a:latin typeface="Calibri" pitchFamily="34" charset="0"/>
              </a:rPr>
              <a:t>... </a:t>
            </a: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 dirty="0" err="1">
                <a:latin typeface="Calibri" pitchFamily="34" charset="0"/>
              </a:rPr>
              <a:t>myšlenky</a:t>
            </a:r>
            <a:r>
              <a:rPr lang="en-US" sz="2200" dirty="0">
                <a:latin typeface="Calibri" pitchFamily="34" charset="0"/>
              </a:rPr>
              <a:t>: </a:t>
            </a:r>
            <a:r>
              <a:rPr lang="en-US" sz="2200" dirty="0" err="1">
                <a:latin typeface="Calibri" pitchFamily="34" charset="0"/>
              </a:rPr>
              <a:t>očekávání</a:t>
            </a:r>
            <a:endParaRPr lang="cs-CZ" sz="2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200" dirty="0">
                <a:latin typeface="Calibri" pitchFamily="34" charset="0"/>
              </a:rPr>
              <a:t>tělesný stav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u="sng" dirty="0"/>
              <a:t/>
            </a:r>
            <a:br>
              <a:rPr lang="cs-CZ" sz="3600" b="1" u="sng" dirty="0"/>
            </a:br>
            <a:r>
              <a:rPr lang="en-US" sz="3600" b="1" dirty="0" smtClean="0"/>
              <a:t>“OSOBY A OBSAZENÍ”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en-US" sz="3100" b="1" dirty="0" smtClean="0"/>
              <a:t>ROLE PACIENTA A </a:t>
            </a:r>
            <a:r>
              <a:rPr lang="cs-CZ" sz="3100" b="1" dirty="0" smtClean="0"/>
              <a:t>SESTRY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4345" name="TextovéPole 7"/>
          <p:cNvSpPr txBox="1">
            <a:spLocks noChangeArrowheads="1"/>
          </p:cNvSpPr>
          <p:nvPr/>
        </p:nvSpPr>
        <p:spPr bwMode="auto">
          <a:xfrm>
            <a:off x="8804275" y="63960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DĚLENÍ POTŘEB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sz="2700" dirty="0" smtClean="0"/>
              <a:t>(Maslow)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1736" y="2071678"/>
            <a:ext cx="4032249" cy="2940061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b="1" dirty="0" smtClean="0"/>
              <a:t>f</a:t>
            </a:r>
            <a:r>
              <a:rPr lang="en-US" b="1" dirty="0" err="1" smtClean="0"/>
              <a:t>yziologické</a:t>
            </a:r>
            <a:endParaRPr lang="cs-CZ" dirty="0" smtClean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b="1" dirty="0" err="1" smtClean="0"/>
              <a:t>bezpečí</a:t>
            </a:r>
            <a:r>
              <a:rPr lang="en-US" b="1" dirty="0" smtClean="0"/>
              <a:t> a </a:t>
            </a:r>
            <a:r>
              <a:rPr lang="en-US" b="1" dirty="0" err="1" smtClean="0"/>
              <a:t>jistoty</a:t>
            </a:r>
            <a:endParaRPr lang="cs-CZ" dirty="0" smtClean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b="1" dirty="0" smtClean="0"/>
              <a:t>s</a:t>
            </a:r>
            <a:r>
              <a:rPr lang="en-US" b="1" dirty="0" err="1" smtClean="0"/>
              <a:t>ociální</a:t>
            </a:r>
            <a:endParaRPr lang="cs-CZ" dirty="0" smtClean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b="1" dirty="0" smtClean="0"/>
              <a:t>uznání</a:t>
            </a:r>
            <a:endParaRPr lang="cs-CZ" dirty="0" smtClean="0"/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cs-CZ" b="1" dirty="0" smtClean="0"/>
              <a:t>s</a:t>
            </a:r>
            <a:r>
              <a:rPr lang="en-US" b="1" dirty="0" err="1" smtClean="0"/>
              <a:t>eberealizační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f</a:t>
            </a:r>
            <a:r>
              <a:rPr lang="en-US" b="1" u="sng" dirty="0" err="1" smtClean="0"/>
              <a:t>yziologické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400436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teplo</a:t>
            </a:r>
            <a:r>
              <a:rPr lang="en-US" dirty="0" smtClean="0"/>
              <a:t>, </a:t>
            </a:r>
            <a:r>
              <a:rPr lang="en-US" dirty="0" err="1" smtClean="0"/>
              <a:t>kyslík</a:t>
            </a:r>
            <a:r>
              <a:rPr lang="en-US" dirty="0" smtClean="0"/>
              <a:t>, </a:t>
            </a:r>
            <a:r>
              <a:rPr lang="en-US" dirty="0" err="1" smtClean="0"/>
              <a:t>potrava</a:t>
            </a:r>
            <a:r>
              <a:rPr lang="en-US" dirty="0" smtClean="0"/>
              <a:t>, </a:t>
            </a:r>
            <a:r>
              <a:rPr lang="en-US" dirty="0" err="1" smtClean="0"/>
              <a:t>pití</a:t>
            </a:r>
            <a:r>
              <a:rPr lang="en-US" dirty="0" smtClean="0"/>
              <a:t>,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bolesti</a:t>
            </a:r>
            <a:r>
              <a:rPr lang="en-US" dirty="0" smtClean="0"/>
              <a:t>, </a:t>
            </a:r>
            <a:r>
              <a:rPr lang="en-US" dirty="0" err="1" smtClean="0"/>
              <a:t>stimulace</a:t>
            </a:r>
            <a:r>
              <a:rPr lang="en-US" dirty="0" smtClean="0"/>
              <a:t>,</a:t>
            </a:r>
            <a:r>
              <a:rPr lang="cs-CZ" dirty="0" smtClean="0"/>
              <a:t> rozmnožování</a:t>
            </a:r>
            <a:r>
              <a:rPr lang="en-US" dirty="0" smtClean="0"/>
              <a:t>, </a:t>
            </a:r>
            <a:r>
              <a:rPr lang="en-US" dirty="0" err="1" smtClean="0"/>
              <a:t>aktivita</a:t>
            </a:r>
            <a:r>
              <a:rPr lang="en-US" dirty="0" smtClean="0"/>
              <a:t> –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krátkodobě</a:t>
            </a:r>
            <a:r>
              <a:rPr lang="en-US" dirty="0" smtClean="0"/>
              <a:t> </a:t>
            </a:r>
            <a:r>
              <a:rPr lang="en-US" dirty="0" err="1" smtClean="0"/>
              <a:t>vydržet</a:t>
            </a:r>
            <a:r>
              <a:rPr lang="en-US" dirty="0" smtClean="0"/>
              <a:t> </a:t>
            </a:r>
            <a:r>
              <a:rPr lang="en-US" dirty="0" err="1" smtClean="0"/>
              <a:t>neuspokojení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u="sng" dirty="0" smtClean="0"/>
              <a:t>Při neuspokojení </a:t>
            </a:r>
            <a:r>
              <a:rPr lang="cs-CZ" dirty="0" smtClean="0"/>
              <a:t>cítíme např. žízeň, bolest, hlad, horko, únavu, nudu, napětí, zimu…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bezpečí</a:t>
            </a:r>
            <a:r>
              <a:rPr lang="en-US" b="1" dirty="0" smtClean="0"/>
              <a:t> a </a:t>
            </a:r>
            <a:r>
              <a:rPr lang="en-US" b="1" dirty="0" err="1" smtClean="0"/>
              <a:t>jistoty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7"/>
            <a:ext cx="8229600" cy="4071966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None/>
            </a:pPr>
            <a:r>
              <a:rPr lang="en-US" dirty="0" err="1" smtClean="0"/>
              <a:t>potřeba</a:t>
            </a:r>
            <a:r>
              <a:rPr lang="en-US" dirty="0" smtClean="0"/>
              <a:t> </a:t>
            </a:r>
            <a:r>
              <a:rPr lang="cs-CZ" dirty="0" smtClean="0"/>
              <a:t>bezpečí, </a:t>
            </a:r>
            <a:r>
              <a:rPr lang="en-US" dirty="0" err="1" smtClean="0"/>
              <a:t>porozumění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cs-CZ" dirty="0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řádu</a:t>
            </a:r>
            <a:r>
              <a:rPr lang="cs-CZ" dirty="0" smtClean="0"/>
              <a:t>, stability, informovanosti, zdraví, ochrany, zajištění – domov, práce </a:t>
            </a:r>
          </a:p>
          <a:p>
            <a:pPr>
              <a:buNone/>
            </a:pPr>
            <a:r>
              <a:rPr lang="cs-CZ" u="sng" dirty="0" smtClean="0"/>
              <a:t>Při neuspokojení </a:t>
            </a:r>
            <a:r>
              <a:rPr lang="cs-CZ" dirty="0" smtClean="0"/>
              <a:t>cítíme např. ohrožení, nejistotu, strach z neznámého, chaos, závislost na druhých…</a:t>
            </a:r>
          </a:p>
          <a:p>
            <a:pPr marL="514350" indent="-514350" eaLnBrk="1" hangingPunct="1">
              <a:lnSpc>
                <a:spcPct val="80000"/>
              </a:lnSpc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</a:t>
            </a:r>
            <a:r>
              <a:rPr lang="en-US" b="1" dirty="0" err="1" smtClean="0"/>
              <a:t>ociální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komunikace</a:t>
            </a:r>
            <a:r>
              <a:rPr lang="en-US" dirty="0" smtClean="0"/>
              <a:t>, </a:t>
            </a:r>
            <a:r>
              <a:rPr lang="en-US" dirty="0" err="1" smtClean="0"/>
              <a:t>partnerství</a:t>
            </a:r>
            <a:r>
              <a:rPr lang="en-US" dirty="0" smtClean="0"/>
              <a:t>, </a:t>
            </a:r>
            <a:r>
              <a:rPr lang="en-US" dirty="0" err="1" smtClean="0"/>
              <a:t>přátelství</a:t>
            </a:r>
            <a:r>
              <a:rPr lang="en-US" dirty="0" smtClean="0"/>
              <a:t>, </a:t>
            </a:r>
            <a:r>
              <a:rPr lang="en-US" dirty="0" err="1" smtClean="0"/>
              <a:t>rodičovství</a:t>
            </a:r>
            <a:r>
              <a:rPr lang="en-US" dirty="0" smtClean="0"/>
              <a:t>, sex, </a:t>
            </a:r>
            <a:r>
              <a:rPr lang="en-US" dirty="0" err="1" smtClean="0"/>
              <a:t>přijetí</a:t>
            </a:r>
            <a:r>
              <a:rPr lang="en-US" dirty="0" smtClean="0"/>
              <a:t>, </a:t>
            </a:r>
            <a:r>
              <a:rPr lang="cs-CZ" dirty="0" smtClean="0"/>
              <a:t>důvěra, </a:t>
            </a:r>
            <a:r>
              <a:rPr lang="en-US" dirty="0" err="1" smtClean="0"/>
              <a:t>svoboda</a:t>
            </a:r>
            <a:r>
              <a:rPr lang="en-US" dirty="0" smtClean="0"/>
              <a:t>, </a:t>
            </a:r>
            <a:r>
              <a:rPr lang="en-US" dirty="0" err="1" smtClean="0"/>
              <a:t>zájem</a:t>
            </a:r>
            <a:r>
              <a:rPr lang="en-US" dirty="0" smtClean="0"/>
              <a:t>, </a:t>
            </a:r>
            <a:r>
              <a:rPr lang="en-US" dirty="0" err="1" smtClean="0"/>
              <a:t>patřit</a:t>
            </a:r>
            <a:r>
              <a:rPr lang="en-US" dirty="0" smtClean="0"/>
              <a:t> </a:t>
            </a:r>
            <a:r>
              <a:rPr lang="en-US" dirty="0" err="1" smtClean="0"/>
              <a:t>někam</a:t>
            </a:r>
            <a:r>
              <a:rPr lang="cs-CZ" dirty="0" smtClean="0"/>
              <a:t>, dávat a přijímat lásku, péči, </a:t>
            </a:r>
            <a:r>
              <a:rPr lang="en-US" dirty="0" err="1" smtClean="0"/>
              <a:t>soukromí</a:t>
            </a:r>
            <a:endParaRPr lang="cs-CZ" dirty="0" smtClean="0"/>
          </a:p>
          <a:p>
            <a:pPr>
              <a:buNone/>
            </a:pPr>
            <a:r>
              <a:rPr lang="cs-CZ" u="sng" dirty="0" smtClean="0"/>
              <a:t>Při neuspokojení </a:t>
            </a:r>
            <a:r>
              <a:rPr lang="cs-CZ" dirty="0" smtClean="0"/>
              <a:t>cítíme např. osamělost, nejistotu, zbytečnost, podcenění, nedůvěru…</a:t>
            </a:r>
          </a:p>
          <a:p>
            <a:pPr>
              <a:buNone/>
            </a:pPr>
            <a:r>
              <a:rPr lang="cs-CZ" sz="2400" dirty="0" smtClean="0"/>
              <a:t>„Chceme být milováni.</a:t>
            </a:r>
          </a:p>
          <a:p>
            <a:pPr>
              <a:buNone/>
            </a:pPr>
            <a:r>
              <a:rPr lang="cs-CZ" sz="2400" dirty="0" smtClean="0"/>
              <a:t>  Neuspějeme-li, chceme být obdivováni.</a:t>
            </a:r>
          </a:p>
          <a:p>
            <a:pPr>
              <a:buNone/>
            </a:pPr>
            <a:r>
              <a:rPr lang="cs-CZ" sz="2400" dirty="0" smtClean="0"/>
              <a:t>  Neuspějeme-li, chceme být obáváni.</a:t>
            </a:r>
          </a:p>
          <a:p>
            <a:pPr>
              <a:buNone/>
            </a:pPr>
            <a:r>
              <a:rPr lang="cs-CZ" sz="2400" dirty="0" smtClean="0"/>
              <a:t>  Neuspějeme-li, chceme být opovrženi.</a:t>
            </a:r>
          </a:p>
          <a:p>
            <a:pPr>
              <a:buNone/>
            </a:pPr>
            <a:r>
              <a:rPr lang="cs-CZ" sz="2400" dirty="0" smtClean="0"/>
              <a:t>  Chceme probudit v druhých nějaké emoce – jakékoli“</a:t>
            </a:r>
          </a:p>
          <a:p>
            <a:pPr>
              <a:buNone/>
            </a:pPr>
            <a:r>
              <a:rPr lang="cs-CZ" sz="2000" i="1" dirty="0" smtClean="0"/>
              <a:t>                                                                                     H. </a:t>
            </a:r>
            <a:r>
              <a:rPr lang="cs-CZ" sz="2000" i="1" dirty="0" err="1" smtClean="0"/>
              <a:t>Söderberg</a:t>
            </a:r>
            <a:endParaRPr lang="cs-CZ" sz="20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ocenění</a:t>
            </a:r>
            <a:r>
              <a:rPr lang="en-US" dirty="0" smtClean="0"/>
              <a:t>, </a:t>
            </a:r>
            <a:r>
              <a:rPr lang="en-US" dirty="0" err="1" smtClean="0"/>
              <a:t>sebepoznání</a:t>
            </a:r>
            <a:r>
              <a:rPr lang="en-US" dirty="0" smtClean="0"/>
              <a:t>, </a:t>
            </a:r>
            <a:r>
              <a:rPr lang="en-US" dirty="0" err="1" smtClean="0"/>
              <a:t>sebepojetí</a:t>
            </a:r>
            <a:r>
              <a:rPr lang="en-US" dirty="0" smtClean="0"/>
              <a:t>, </a:t>
            </a:r>
            <a:r>
              <a:rPr lang="en-US" dirty="0" err="1" smtClean="0"/>
              <a:t>prosazení</a:t>
            </a:r>
            <a:r>
              <a:rPr lang="cs-CZ" dirty="0" smtClean="0"/>
              <a:t> se</a:t>
            </a:r>
            <a:r>
              <a:rPr lang="en-US" dirty="0" smtClean="0"/>
              <a:t>,</a:t>
            </a:r>
            <a:r>
              <a:rPr lang="cs-CZ" dirty="0" smtClean="0"/>
              <a:t> dobrý</a:t>
            </a:r>
            <a:r>
              <a:rPr lang="en-US" dirty="0" smtClean="0"/>
              <a:t> </a:t>
            </a:r>
            <a:r>
              <a:rPr lang="en-US" dirty="0" err="1" smtClean="0"/>
              <a:t>výkon</a:t>
            </a:r>
            <a:r>
              <a:rPr lang="cs-CZ" dirty="0" smtClean="0"/>
              <a:t>, respekt, pochvala, vůle, rozhodnout, soběstačnost, </a:t>
            </a:r>
            <a:r>
              <a:rPr lang="cs-CZ" dirty="0" err="1" smtClean="0"/>
              <a:t>netrapnit</a:t>
            </a:r>
            <a:r>
              <a:rPr lang="cs-CZ" dirty="0" smtClean="0"/>
              <a:t> se, neudělat ostudu. </a:t>
            </a:r>
          </a:p>
          <a:p>
            <a:pPr>
              <a:buNone/>
            </a:pPr>
            <a:r>
              <a:rPr lang="cs-CZ" dirty="0" smtClean="0"/>
              <a:t>Závisí na reakcích okolí.</a:t>
            </a:r>
          </a:p>
          <a:p>
            <a:pPr>
              <a:buNone/>
            </a:pPr>
            <a:r>
              <a:rPr lang="cs-CZ" u="sng" dirty="0" smtClean="0"/>
              <a:t>Při neuspokojení </a:t>
            </a:r>
            <a:r>
              <a:rPr lang="cs-CZ" dirty="0" smtClean="0"/>
              <a:t>cítíme např. pocity lítosti, méněcennosti, nespravedlnosti, křivdy, ponížení, trapnosti, nezájmu, beznaděje…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</a:t>
            </a:r>
            <a:r>
              <a:rPr lang="en-US" b="1" dirty="0" err="1" smtClean="0"/>
              <a:t>eberealizační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None/>
            </a:pPr>
            <a:r>
              <a:rPr lang="en-US" dirty="0" err="1" smtClean="0"/>
              <a:t>tvořivost</a:t>
            </a:r>
            <a:r>
              <a:rPr lang="en-US" dirty="0" smtClean="0"/>
              <a:t>, </a:t>
            </a:r>
            <a:r>
              <a:rPr lang="en-US" dirty="0" err="1" smtClean="0"/>
              <a:t>duchovnost</a:t>
            </a:r>
            <a:r>
              <a:rPr lang="en-US" dirty="0" smtClean="0"/>
              <a:t>, </a:t>
            </a:r>
            <a:r>
              <a:rPr lang="en-US" dirty="0" err="1" smtClean="0"/>
              <a:t>touha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pravdě</a:t>
            </a:r>
            <a:r>
              <a:rPr lang="en-US" dirty="0" smtClean="0"/>
              <a:t>, </a:t>
            </a:r>
            <a:r>
              <a:rPr lang="en-US" dirty="0" err="1" smtClean="0"/>
              <a:t>kráse</a:t>
            </a:r>
            <a:r>
              <a:rPr lang="en-US" dirty="0" smtClean="0"/>
              <a:t>, </a:t>
            </a:r>
            <a:r>
              <a:rPr lang="en-US" dirty="0" err="1" smtClean="0"/>
              <a:t>dobru</a:t>
            </a:r>
            <a:r>
              <a:rPr lang="en-US" dirty="0" smtClean="0"/>
              <a:t> - </a:t>
            </a:r>
            <a:r>
              <a:rPr lang="en-US" dirty="0" err="1" smtClean="0"/>
              <a:t>altruismus</a:t>
            </a:r>
            <a:r>
              <a:rPr lang="en-US" dirty="0" smtClean="0"/>
              <a:t>,</a:t>
            </a:r>
            <a:r>
              <a:rPr lang="cs-CZ" dirty="0" smtClean="0"/>
              <a:t> poznání,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, </a:t>
            </a:r>
            <a:r>
              <a:rPr lang="en-US" dirty="0" err="1" smtClean="0"/>
              <a:t>věda</a:t>
            </a:r>
            <a:r>
              <a:rPr lang="en-US" dirty="0" smtClean="0"/>
              <a:t>, </a:t>
            </a:r>
            <a:r>
              <a:rPr lang="en-US" dirty="0" err="1" smtClean="0"/>
              <a:t>umění</a:t>
            </a:r>
            <a:r>
              <a:rPr lang="en-US" dirty="0" smtClean="0"/>
              <a:t>, </a:t>
            </a:r>
            <a:r>
              <a:rPr lang="en-US" dirty="0" err="1" smtClean="0"/>
              <a:t>náboženství</a:t>
            </a:r>
            <a:r>
              <a:rPr lang="cs-CZ" dirty="0" smtClean="0"/>
              <a:t>, kultura</a:t>
            </a:r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cs-CZ" dirty="0" smtClean="0"/>
              <a:t>Týká se hlavně zařízení dlouhodobého pobytu - RHB ústavy, sociální ústavy, DD, LDN, hospic</a:t>
            </a:r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cs-CZ" u="sng" dirty="0" smtClean="0"/>
              <a:t>Při neuspokojení </a:t>
            </a:r>
            <a:r>
              <a:rPr lang="cs-CZ" dirty="0" smtClean="0"/>
              <a:t>cítíme např. smutek, marnost, prázdnotu, nudu, depresi, ztrátu smyslu, otupění…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5976937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POTŘEBY NEMOCNÝCH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err="1" smtClean="0"/>
              <a:t>přiměřená</a:t>
            </a:r>
            <a:r>
              <a:rPr lang="en-US" u="sng" dirty="0" smtClean="0"/>
              <a:t> </a:t>
            </a:r>
            <a:r>
              <a:rPr lang="en-US" u="sng" dirty="0" err="1" smtClean="0"/>
              <a:t>stimulace</a:t>
            </a:r>
            <a:r>
              <a:rPr lang="en-US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moc</a:t>
            </a:r>
            <a:r>
              <a:rPr lang="en-US" dirty="0" smtClean="0"/>
              <a:t> </a:t>
            </a:r>
            <a:r>
              <a:rPr lang="en-US" dirty="0" err="1" smtClean="0"/>
              <a:t>změn</a:t>
            </a:r>
            <a:r>
              <a:rPr lang="en-US" dirty="0" smtClean="0"/>
              <a:t> </a:t>
            </a:r>
            <a:r>
              <a:rPr lang="en-US" dirty="0" err="1" smtClean="0"/>
              <a:t>zase</a:t>
            </a:r>
            <a:r>
              <a:rPr lang="en-US" dirty="0" smtClean="0"/>
              <a:t> </a:t>
            </a:r>
            <a:r>
              <a:rPr lang="en-US" dirty="0" err="1" smtClean="0"/>
              <a:t>unavuje</a:t>
            </a:r>
            <a:r>
              <a:rPr lang="en-US" dirty="0" smtClean="0"/>
              <a:t>),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err="1" smtClean="0"/>
              <a:t>citová</a:t>
            </a:r>
            <a:r>
              <a:rPr lang="en-US" u="sng" dirty="0" smtClean="0"/>
              <a:t> </a:t>
            </a:r>
            <a:r>
              <a:rPr lang="en-US" u="sng" dirty="0" err="1" smtClean="0"/>
              <a:t>jistota</a:t>
            </a:r>
            <a:r>
              <a:rPr lang="en-US" u="sng" dirty="0" smtClean="0"/>
              <a:t> a </a:t>
            </a:r>
            <a:r>
              <a:rPr lang="en-US" u="sng" dirty="0" err="1" smtClean="0"/>
              <a:t>bezpečí</a:t>
            </a:r>
            <a:r>
              <a:rPr lang="en-US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regresivní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), 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err="1" smtClean="0"/>
              <a:t>jistota</a:t>
            </a:r>
            <a:r>
              <a:rPr lang="en-US" u="sng" dirty="0" smtClean="0"/>
              <a:t> </a:t>
            </a:r>
            <a:r>
              <a:rPr lang="en-US" u="sng" dirty="0" err="1" smtClean="0"/>
              <a:t>situace</a:t>
            </a:r>
            <a:r>
              <a:rPr lang="en-US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nutné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),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err="1" smtClean="0"/>
              <a:t>sociální</a:t>
            </a:r>
            <a:r>
              <a:rPr lang="en-US" u="sng" dirty="0" smtClean="0"/>
              <a:t> </a:t>
            </a:r>
            <a:r>
              <a:rPr lang="en-US" u="sng" dirty="0" err="1" smtClean="0"/>
              <a:t>kontakt</a:t>
            </a:r>
            <a:r>
              <a:rPr lang="en-US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chybí</a:t>
            </a:r>
            <a:r>
              <a:rPr lang="en-US" dirty="0" smtClean="0"/>
              <a:t> </a:t>
            </a:r>
            <a:r>
              <a:rPr lang="en-US" dirty="0" err="1" smtClean="0"/>
              <a:t>společná</a:t>
            </a:r>
            <a:r>
              <a:rPr lang="en-US" dirty="0" smtClean="0"/>
              <a:t> </a:t>
            </a:r>
            <a:r>
              <a:rPr lang="en-US" dirty="0" err="1" smtClean="0"/>
              <a:t>témata</a:t>
            </a:r>
            <a:r>
              <a:rPr lang="en-US" dirty="0" smtClean="0"/>
              <a:t> se </a:t>
            </a:r>
            <a:r>
              <a:rPr lang="en-US" dirty="0" err="1" smtClean="0"/>
              <a:t>zdravými</a:t>
            </a:r>
            <a:r>
              <a:rPr lang="en-US" dirty="0" smtClean="0"/>
              <a:t> – </a:t>
            </a:r>
            <a:r>
              <a:rPr lang="en-US" dirty="0" err="1" smtClean="0"/>
              <a:t>zúžení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rodinu</a:t>
            </a:r>
            <a:r>
              <a:rPr lang="en-US" dirty="0" smtClean="0"/>
              <a:t>, </a:t>
            </a:r>
            <a:r>
              <a:rPr lang="en-US" dirty="0" err="1" smtClean="0"/>
              <a:t>zdravotníky</a:t>
            </a:r>
            <a:r>
              <a:rPr lang="en-US" dirty="0" smtClean="0"/>
              <a:t> a </a:t>
            </a:r>
            <a:r>
              <a:rPr lang="en-US" dirty="0" err="1" smtClean="0"/>
              <a:t>spolupacienty</a:t>
            </a:r>
            <a:r>
              <a:rPr lang="en-US" dirty="0" smtClean="0"/>
              <a:t>), 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err="1" smtClean="0"/>
              <a:t>seberealizace</a:t>
            </a:r>
            <a:r>
              <a:rPr lang="en-US" dirty="0" smtClean="0"/>
              <a:t> (</a:t>
            </a:r>
            <a:r>
              <a:rPr lang="en-US" dirty="0" err="1" smtClean="0"/>
              <a:t>omezení</a:t>
            </a:r>
            <a:r>
              <a:rPr lang="en-US" dirty="0" smtClean="0"/>
              <a:t> </a:t>
            </a:r>
            <a:r>
              <a:rPr lang="en-US" dirty="0" err="1" smtClean="0"/>
              <a:t>kompetencí</a:t>
            </a:r>
            <a:r>
              <a:rPr lang="en-US" dirty="0" smtClean="0"/>
              <a:t>,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cíle</a:t>
            </a:r>
            <a:r>
              <a:rPr lang="en-US" dirty="0" smtClean="0"/>
              <a:t>, </a:t>
            </a:r>
            <a:r>
              <a:rPr lang="en-US" dirty="0" err="1" smtClean="0"/>
              <a:t>smysl</a:t>
            </a:r>
            <a:r>
              <a:rPr lang="en-US" dirty="0" smtClean="0"/>
              <a:t> v </a:t>
            </a:r>
            <a:r>
              <a:rPr lang="en-US" dirty="0" err="1" smtClean="0"/>
              <a:t>hodnotách</a:t>
            </a:r>
            <a:r>
              <a:rPr lang="en-US" dirty="0" smtClean="0"/>
              <a:t>, </a:t>
            </a:r>
            <a:r>
              <a:rPr lang="en-US" dirty="0" err="1" smtClean="0"/>
              <a:t>vztazích</a:t>
            </a:r>
            <a:r>
              <a:rPr lang="en-US" dirty="0" smtClean="0"/>
              <a:t>, </a:t>
            </a:r>
            <a:r>
              <a:rPr lang="en-US" dirty="0" err="1" smtClean="0"/>
              <a:t>zvládání</a:t>
            </a:r>
            <a:r>
              <a:rPr lang="en-US" dirty="0" smtClean="0"/>
              <a:t> </a:t>
            </a:r>
            <a:r>
              <a:rPr lang="en-US" dirty="0" err="1" smtClean="0"/>
              <a:t>utrpení</a:t>
            </a:r>
            <a:r>
              <a:rPr lang="en-US" dirty="0" smtClean="0"/>
              <a:t>), 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err="1" smtClean="0"/>
              <a:t>otevřená</a:t>
            </a:r>
            <a:r>
              <a:rPr lang="en-US" u="sng" dirty="0" smtClean="0"/>
              <a:t> </a:t>
            </a:r>
            <a:r>
              <a:rPr lang="en-US" u="sng" dirty="0" err="1" smtClean="0"/>
              <a:t>budoucnost</a:t>
            </a:r>
            <a:r>
              <a:rPr lang="en-US" u="sng" dirty="0" smtClean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prognózou</a:t>
            </a:r>
            <a:r>
              <a:rPr lang="en-US" dirty="0" smtClean="0"/>
              <a:t> (</a:t>
            </a:r>
            <a:r>
              <a:rPr lang="en-US" dirty="0" err="1" smtClean="0"/>
              <a:t>chybí</a:t>
            </a:r>
            <a:r>
              <a:rPr lang="en-US" dirty="0" smtClean="0"/>
              <a:t> u </a:t>
            </a:r>
            <a:r>
              <a:rPr lang="en-US" dirty="0" err="1" smtClean="0"/>
              <a:t>nemoci</a:t>
            </a:r>
            <a:r>
              <a:rPr lang="en-US" dirty="0" smtClean="0"/>
              <a:t> – </a:t>
            </a:r>
            <a:r>
              <a:rPr lang="en-US" dirty="0" err="1" smtClean="0"/>
              <a:t>náhrada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fantazii</a:t>
            </a:r>
            <a:r>
              <a:rPr lang="en-US" dirty="0" smtClean="0"/>
              <a:t>, </a:t>
            </a:r>
            <a:r>
              <a:rPr lang="en-US" dirty="0" err="1" smtClean="0"/>
              <a:t>vzpomínkách</a:t>
            </a:r>
            <a:r>
              <a:rPr lang="en-US" dirty="0" smtClean="0"/>
              <a:t>).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19460" name="TextovéPole 4"/>
          <p:cNvSpPr txBox="1">
            <a:spLocks noChangeArrowheads="1"/>
          </p:cNvSpPr>
          <p:nvPr/>
        </p:nvSpPr>
        <p:spPr bwMode="auto">
          <a:xfrm>
            <a:off x="8804275" y="63960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C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735</Words>
  <Application>Microsoft Office PowerPoint</Application>
  <PresentationFormat>Předvádění na obrazovce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motivace</vt:lpstr>
      <vt:lpstr> “OSOBY A OBSAZENÍ”  ROLE PACIENTA A SESTRY </vt:lpstr>
      <vt:lpstr>DĚLENÍ POTŘEB (Maslow)</vt:lpstr>
      <vt:lpstr>fyziologické </vt:lpstr>
      <vt:lpstr>bezpečí a jistoty </vt:lpstr>
      <vt:lpstr>sociální </vt:lpstr>
      <vt:lpstr>uznání</vt:lpstr>
      <vt:lpstr>seberealizační </vt:lpstr>
      <vt:lpstr>POTŘEBY NEMOCNÝCH</vt:lpstr>
      <vt:lpstr>MOTIVACE</vt:lpstr>
      <vt:lpstr>POZITIVA A RIZIKA  MOTIVŮ</vt:lpstr>
      <vt:lpstr>dotazník</vt:lpstr>
      <vt:lpstr>TESTOVÉ 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inka</dc:creator>
  <cp:lastModifiedBy>Dejsinka</cp:lastModifiedBy>
  <cp:revision>100</cp:revision>
  <dcterms:created xsi:type="dcterms:W3CDTF">2013-01-28T14:12:16Z</dcterms:created>
  <dcterms:modified xsi:type="dcterms:W3CDTF">2020-09-01T11:50:32Z</dcterms:modified>
</cp:coreProperties>
</file>